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9" r:id="rId4"/>
    <p:sldId id="282" r:id="rId5"/>
    <p:sldId id="281" r:id="rId6"/>
    <p:sldId id="288" r:id="rId7"/>
    <p:sldId id="289" r:id="rId8"/>
    <p:sldId id="283" r:id="rId9"/>
    <p:sldId id="284" r:id="rId10"/>
    <p:sldId id="285" r:id="rId11"/>
    <p:sldId id="286" r:id="rId12"/>
    <p:sldId id="261" r:id="rId1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3366CC"/>
    <a:srgbClr val="0066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784" autoAdjust="0"/>
    <p:restoredTop sz="94660"/>
  </p:normalViewPr>
  <p:slideViewPr>
    <p:cSldViewPr>
      <p:cViewPr>
        <p:scale>
          <a:sx n="66" d="100"/>
          <a:sy n="66" d="100"/>
        </p:scale>
        <p:origin x="-1728" y="-5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2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 sz="2000"/>
            </a:pPr>
            <a:r>
              <a:rPr lang="ru-RU" sz="2000" b="1" i="1" u="none" strike="noStrike" baseline="0">
                <a:effectLst/>
              </a:rPr>
              <a:t>Мониторинг участия в конкурсах, олимпиадах, конференциях студентов ГПОУ КемПК </a:t>
            </a:r>
            <a:r>
              <a:rPr lang="en-US" sz="2000" b="1" i="1" u="none" strike="noStrike" baseline="0">
                <a:effectLst/>
              </a:rPr>
              <a:t> </a:t>
            </a:r>
            <a:r>
              <a:rPr lang="ru-RU" sz="2000" b="1" i="1" u="none" strike="noStrike" baseline="0">
                <a:effectLst/>
              </a:rPr>
              <a:t>(2014-2016гг.)</a:t>
            </a:r>
            <a:endParaRPr lang="ru-RU" sz="2000"/>
          </a:p>
        </c:rich>
      </c:tx>
      <c:layout/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2014 год</c:v>
                </c:pt>
              </c:strCache>
            </c:strRef>
          </c:tx>
          <c:dLbls>
            <c:dLbl>
              <c:idx val="0"/>
              <c:layout>
                <c:manualLayout>
                  <c:x val="1.4241528701390144E-3"/>
                  <c:y val="-7.6256868559728434E-3"/>
                </c:manualLayout>
              </c:layout>
              <c:showVal val="1"/>
            </c:dLbl>
            <c:dLbl>
              <c:idx val="1"/>
              <c:layout>
                <c:manualLayout>
                  <c:x val="7.1207643506950675E-3"/>
                  <c:y val="-7.6256868559728434E-3"/>
                </c:manualLayout>
              </c:layout>
              <c:showVal val="1"/>
            </c:dLbl>
            <c:dLbl>
              <c:idx val="2"/>
              <c:layout>
                <c:manualLayout>
                  <c:x val="4.2724586104170414E-3"/>
                  <c:y val="-5.719265141979641E-3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Олимпиады</c:v>
                </c:pt>
                <c:pt idx="1">
                  <c:v>Творческие конкурсы</c:v>
                </c:pt>
                <c:pt idx="2">
                  <c:v>Профессиональные конкурсы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128</c:v>
                </c:pt>
                <c:pt idx="1">
                  <c:v>22</c:v>
                </c:pt>
                <c:pt idx="2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2015 год</c:v>
                </c:pt>
              </c:strCache>
            </c:strRef>
          </c:tx>
          <c:dLbls>
            <c:dLbl>
              <c:idx val="0"/>
              <c:layout>
                <c:manualLayout>
                  <c:x val="2.8483057402780287E-3"/>
                  <c:y val="-1.5251373711945689E-2"/>
                </c:manualLayout>
              </c:layout>
              <c:showVal val="1"/>
            </c:dLbl>
            <c:dLbl>
              <c:idx val="1"/>
              <c:layout>
                <c:manualLayout>
                  <c:x val="8.5449172208340723E-3"/>
                  <c:y val="-9.5321085699660579E-3"/>
                </c:manualLayout>
              </c:layout>
              <c:showVal val="1"/>
            </c:dLbl>
            <c:dLbl>
              <c:idx val="2"/>
              <c:layout>
                <c:manualLayout>
                  <c:x val="5.6966114805560557E-3"/>
                  <c:y val="-1.3344951997952485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Олимпиады</c:v>
                </c:pt>
                <c:pt idx="1">
                  <c:v>Творческие конкурсы</c:v>
                </c:pt>
                <c:pt idx="2">
                  <c:v>Профессиональные конкурсы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159</c:v>
                </c:pt>
                <c:pt idx="1">
                  <c:v>55</c:v>
                </c:pt>
                <c:pt idx="2">
                  <c:v>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2016 год</c:v>
                </c:pt>
              </c:strCache>
            </c:strRef>
          </c:tx>
          <c:dLbls>
            <c:dLbl>
              <c:idx val="0"/>
              <c:layout>
                <c:manualLayout>
                  <c:x val="5.6966114805560557E-3"/>
                  <c:y val="-1.5251373711945689E-2"/>
                </c:manualLayout>
              </c:layout>
              <c:showVal val="1"/>
            </c:dLbl>
            <c:dLbl>
              <c:idx val="1"/>
              <c:layout>
                <c:manualLayout>
                  <c:x val="9.9690700909731023E-3"/>
                  <c:y val="-9.5321085699660579E-3"/>
                </c:manualLayout>
              </c:layout>
              <c:showVal val="1"/>
            </c:dLbl>
            <c:dLbl>
              <c:idx val="2"/>
              <c:layout>
                <c:manualLayout>
                  <c:x val="5.6966114805560557E-3"/>
                  <c:y val="-9.5321085699660579E-3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Олимпиады</c:v>
                </c:pt>
                <c:pt idx="1">
                  <c:v>Творческие конкурсы</c:v>
                </c:pt>
                <c:pt idx="2">
                  <c:v>Профессиональные конкурсы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208</c:v>
                </c:pt>
                <c:pt idx="1">
                  <c:v>70</c:v>
                </c:pt>
                <c:pt idx="2">
                  <c:v>10</c:v>
                </c:pt>
              </c:numCache>
            </c:numRef>
          </c:val>
        </c:ser>
        <c:dLbls>
          <c:showVal val="1"/>
        </c:dLbls>
        <c:shape val="cylinder"/>
        <c:axId val="90802432"/>
        <c:axId val="91426816"/>
        <c:axId val="0"/>
      </c:bar3DChart>
      <c:catAx>
        <c:axId val="90802432"/>
        <c:scaling>
          <c:orientation val="minMax"/>
        </c:scaling>
        <c:axPos val="b"/>
        <c:tickLblPos val="nextTo"/>
        <c:spPr>
          <a:noFill/>
        </c:spPr>
        <c:txPr>
          <a:bodyPr/>
          <a:lstStyle/>
          <a:p>
            <a:pPr>
              <a:defRPr sz="1400" b="1"/>
            </a:pPr>
            <a:endParaRPr lang="ru-RU"/>
          </a:p>
        </c:txPr>
        <c:crossAx val="91426816"/>
        <c:crosses val="autoZero"/>
        <c:auto val="1"/>
        <c:lblAlgn val="ctr"/>
        <c:lblOffset val="100"/>
      </c:catAx>
      <c:valAx>
        <c:axId val="91426816"/>
        <c:scaling>
          <c:orientation val="minMax"/>
        </c:scaling>
        <c:axPos val="l"/>
        <c:majorGridlines/>
        <c:numFmt formatCode="General" sourceLinked="1"/>
        <c:tickLblPos val="nextTo"/>
        <c:crossAx val="90802432"/>
        <c:crosses val="autoZero"/>
        <c:crossBetween val="between"/>
      </c:valAx>
    </c:plotArea>
    <c:legend>
      <c:legendPos val="r"/>
      <c:layout/>
      <c:spPr>
        <a:solidFill>
          <a:schemeClr val="bg1"/>
        </a:solidFill>
      </c:spPr>
      <c:txPr>
        <a:bodyPr/>
        <a:lstStyle/>
        <a:p>
          <a:pPr>
            <a:defRPr sz="1800"/>
          </a:pPr>
          <a:endParaRPr lang="ru-RU"/>
        </a:p>
      </c:txPr>
    </c:legend>
    <c:plotVisOnly val="1"/>
    <c:dispBlanksAs val="gap"/>
  </c:chart>
  <c:spPr>
    <a:solidFill>
      <a:srgbClr val="FFFFFF">
        <a:alpha val="80000"/>
      </a:srgbClr>
    </a:solidFill>
  </c:sp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40FFA-D186-4B8F-B4CA-32BF583397A3}" type="datetimeFigureOut">
              <a:rPr lang="fr-FR"/>
              <a:pPr>
                <a:defRPr/>
              </a:pPr>
              <a:t>27/03/2017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3D263-0848-49E8-85E7-EFCC925CD311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1791AC-BF23-471F-A08E-833B366725DD}" type="datetimeFigureOut">
              <a:rPr lang="fr-FR"/>
              <a:pPr>
                <a:defRPr/>
              </a:pPr>
              <a:t>27/03/2017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A9075-023D-42F7-A444-506E3C20DBF0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78C9D-50F0-4869-9CB9-CB5DB3A1A175}" type="datetimeFigureOut">
              <a:rPr lang="fr-FR"/>
              <a:pPr>
                <a:defRPr/>
              </a:pPr>
              <a:t>27/03/2017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F82E1-9DE4-43A7-8729-8B3025B28D3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4DA2B-6B53-4B01-AC7D-15B8CFE563A6}" type="datetimeFigureOut">
              <a:rPr lang="fr-FR"/>
              <a:pPr>
                <a:defRPr/>
              </a:pPr>
              <a:t>27/03/2017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4F48C-2B80-49BC-8363-8211E3BB296E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C273B5-2641-4406-92C5-F9CC73E2C145}" type="datetimeFigureOut">
              <a:rPr lang="fr-FR"/>
              <a:pPr>
                <a:defRPr/>
              </a:pPr>
              <a:t>27/03/2017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2D1C6-67F8-48B1-A957-DDF1CFE67318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E60AB-715B-4ED3-BBF4-AB62407FA415}" type="datetimeFigureOut">
              <a:rPr lang="fr-FR"/>
              <a:pPr>
                <a:defRPr/>
              </a:pPr>
              <a:t>27/03/2017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9D061-4A3F-4468-AB7D-3153BBF0B3B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BC8D0-7DCD-4AD7-83BC-7D34F86A1971}" type="datetimeFigureOut">
              <a:rPr lang="fr-FR"/>
              <a:pPr>
                <a:defRPr/>
              </a:pPr>
              <a:t>27/03/2017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875D2C-F8F3-443B-926D-03DD88CC2CD6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C1261-D541-4244-9B81-0C78410EF30D}" type="datetimeFigureOut">
              <a:rPr lang="fr-FR"/>
              <a:pPr>
                <a:defRPr/>
              </a:pPr>
              <a:t>27/03/2017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001C81-1CAB-4A85-A0BC-0BE1BFC60A49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FE1CD9-C8B2-4499-AB66-040ED776D90E}" type="datetimeFigureOut">
              <a:rPr lang="fr-FR"/>
              <a:pPr>
                <a:defRPr/>
              </a:pPr>
              <a:t>27/03/2017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E52E0-B268-4747-8DC1-B6510AE64FFB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EBFD7C-8397-497C-A676-26963F830EA7}" type="datetimeFigureOut">
              <a:rPr lang="fr-FR"/>
              <a:pPr>
                <a:defRPr/>
              </a:pPr>
              <a:t>27/03/2017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2A6FF-25AD-41DD-BF75-12BE0FED9BA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AC99DF-4B40-4E16-B981-7533DED390B6}" type="datetimeFigureOut">
              <a:rPr lang="fr-FR"/>
              <a:pPr>
                <a:defRPr/>
              </a:pPr>
              <a:t>27/03/2017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E2D3B-064E-48E2-9ED7-00E8579CF5BB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  <p:transition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40FFA-D186-4B8F-B4CA-32BF583397A3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27/03/2017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3D263-0848-49E8-85E7-EFCC925CD311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970470"/>
      </p:ext>
    </p:extLst>
  </p:cSld>
  <p:clrMapOvr>
    <a:masterClrMapping/>
  </p:clrMapOvr>
  <p:transition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1791AC-BF23-471F-A08E-833B366725DD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27/03/2017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A9075-023D-42F7-A444-506E3C20DBF0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1019236"/>
      </p:ext>
    </p:extLst>
  </p:cSld>
  <p:clrMapOvr>
    <a:masterClrMapping/>
  </p:clrMapOvr>
  <p:transition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78C9D-50F0-4869-9CB9-CB5DB3A1A175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27/03/2017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F82E1-9DE4-43A7-8729-8B3025B28D3D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6410665"/>
      </p:ext>
    </p:extLst>
  </p:cSld>
  <p:clrMapOvr>
    <a:masterClrMapping/>
  </p:clrMapOvr>
  <p:transition>
    <p:wipe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4DA2B-6B53-4B01-AC7D-15B8CFE563A6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27/03/2017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4F48C-2B80-49BC-8363-8211E3BB296E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9504774"/>
      </p:ext>
    </p:extLst>
  </p:cSld>
  <p:clrMapOvr>
    <a:masterClrMapping/>
  </p:clrMapOvr>
  <p:transition>
    <p:wipe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C273B5-2641-4406-92C5-F9CC73E2C145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27/03/2017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2D1C6-67F8-48B1-A957-DDF1CFE67318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4014883"/>
      </p:ext>
    </p:extLst>
  </p:cSld>
  <p:clrMapOvr>
    <a:masterClrMapping/>
  </p:clrMapOvr>
  <p:transition>
    <p:wipe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E60AB-715B-4ED3-BBF4-AB62407FA415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27/03/2017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9D061-4A3F-4468-AB7D-3153BBF0B3B4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9627275"/>
      </p:ext>
    </p:extLst>
  </p:cSld>
  <p:clrMapOvr>
    <a:masterClrMapping/>
  </p:clrMapOvr>
  <p:transition>
    <p:wipe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BC8D0-7DCD-4AD7-83BC-7D34F86A1971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27/03/2017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875D2C-F8F3-443B-926D-03DD88CC2CD6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8971839"/>
      </p:ext>
    </p:extLst>
  </p:cSld>
  <p:clrMapOvr>
    <a:masterClrMapping/>
  </p:clrMapOvr>
  <p:transition>
    <p:wipe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C1261-D541-4244-9B81-0C78410EF30D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27/03/2017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001C81-1CAB-4A85-A0BC-0BE1BFC60A49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0911784"/>
      </p:ext>
    </p:extLst>
  </p:cSld>
  <p:clrMapOvr>
    <a:masterClrMapping/>
  </p:clrMapOvr>
  <p:transition>
    <p:wipe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FE1CD9-C8B2-4499-AB66-040ED776D90E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27/03/2017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E52E0-B268-4747-8DC1-B6510AE64FFB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03219108"/>
      </p:ext>
    </p:extLst>
  </p:cSld>
  <p:clrMapOvr>
    <a:masterClrMapping/>
  </p:clrMapOvr>
  <p:transition>
    <p:wipe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EBFD7C-8397-497C-A676-26963F830EA7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27/03/2017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2A6FF-25AD-41DD-BF75-12BE0FED9BA4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378143"/>
      </p:ext>
    </p:extLst>
  </p:cSld>
  <p:clrMapOvr>
    <a:masterClrMapping/>
  </p:clrMapOvr>
  <p:transition>
    <p:wipe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AC99DF-4B40-4E16-B981-7533DED390B6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27/03/2017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E2D3B-064E-48E2-9ED7-00E8579CF5BB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7875591"/>
      </p:ext>
    </p:extLst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B19E8EE-7DC0-46CE-BF0E-776B114592F0}" type="datetimeFigureOut">
              <a:rPr lang="fr-FR"/>
              <a:pPr>
                <a:defRPr/>
              </a:pPr>
              <a:t>27/03/2017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8689FAB-28E0-42E6-9E95-A42BE32BF2FE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B19E8EE-7DC0-46CE-BF0E-776B114592F0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27/03/2017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8689FAB-28E0-42E6-9E95-A42BE32BF2FE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8335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ipe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323528" y="188640"/>
            <a:ext cx="8640960" cy="2520280"/>
          </a:xfrm>
          <a:prstGeom prst="roundRect">
            <a:avLst>
              <a:gd name="adj" fmla="val 12585"/>
            </a:avLst>
          </a:prstGeom>
          <a:solidFill>
            <a:schemeClr val="lt1">
              <a:alpha val="7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sz="32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Роль конкурсного движения в профессиональном становлении будущих педагогов</a:t>
            </a:r>
            <a:endParaRPr lang="ru-RU" sz="32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6597352"/>
            <a:ext cx="14287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763688" y="5772495"/>
            <a:ext cx="7261398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заместитель директора по научно-методической работе ГПОУ «Кемеровский педагогический колледж»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И. А. Дмитриева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6597352"/>
            <a:ext cx="14287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 cstate="print"/>
          <a:srcRect t="3322" b="391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787331190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6597352"/>
            <a:ext cx="14287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06562568"/>
              </p:ext>
            </p:extLst>
          </p:nvPr>
        </p:nvGraphicFramePr>
        <p:xfrm>
          <a:off x="107504" y="116631"/>
          <a:ext cx="8917582" cy="66616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xmlns="" val="272128416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6597352"/>
            <a:ext cx="14287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4" cstate="print"/>
          <a:srcRect t="2990" b="3492"/>
          <a:stretch/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15528280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435280" cy="93610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Задачи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Школы молодого профессионала:</a:t>
            </a:r>
          </a:p>
        </p:txBody>
      </p:sp>
      <p:sp>
        <p:nvSpPr>
          <p:cNvPr id="4099" name="Espace réservé du contenu 2"/>
          <p:cNvSpPr>
            <a:spLocks noGrp="1"/>
          </p:cNvSpPr>
          <p:nvPr>
            <p:ph idx="1"/>
          </p:nvPr>
        </p:nvSpPr>
        <p:spPr>
          <a:xfrm>
            <a:off x="611560" y="1268760"/>
            <a:ext cx="8532440" cy="5400600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2000"/>
              </a:spcAft>
              <a:buFont typeface="Wingdings" pitchFamily="2" charset="2"/>
              <a:buChar char="Ø"/>
              <a:defRPr/>
            </a:pPr>
            <a:endParaRPr lang="ru-RU" sz="2400" dirty="0" smtClean="0"/>
          </a:p>
          <a:p>
            <a:pPr>
              <a:spcBef>
                <a:spcPts val="0"/>
              </a:spcBef>
              <a:spcAft>
                <a:spcPts val="2000"/>
              </a:spcAft>
              <a:buFont typeface="Wingdings" pitchFamily="2" charset="2"/>
              <a:buChar char="Ø"/>
              <a:defRPr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55576" y="1484784"/>
            <a:ext cx="7416824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Статус педагога и система его работы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55576" y="2564904"/>
            <a:ext cx="7416824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0"/>
              </a:spcBef>
              <a:spcAft>
                <a:spcPts val="2000"/>
              </a:spcAft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Самообразование, обобщение передового опыта, создание методической продукции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55576" y="3645024"/>
            <a:ext cx="7416824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Индивидуальный стиль творческой деятельности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55576" y="4725144"/>
            <a:ext cx="7416824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0"/>
              </a:spcBef>
              <a:spcAft>
                <a:spcPts val="2000"/>
              </a:spcAft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Пропаганда педагогического мастерства 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55576" y="5805264"/>
            <a:ext cx="7416824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Информационно-методологическая грамотность</a:t>
            </a:r>
          </a:p>
        </p:txBody>
      </p:sp>
    </p:spTree>
    <p:extLst>
      <p:ext uri="{BB962C8B-B14F-4D97-AF65-F5344CB8AC3E}">
        <p14:creationId xmlns:p14="http://schemas.microsoft.com/office/powerpoint/2010/main" xmlns="" val="1962578900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435280" cy="93610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Основные направления работы: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9" name="Espace réservé du contenu 2"/>
          <p:cNvSpPr>
            <a:spLocks noGrp="1"/>
          </p:cNvSpPr>
          <p:nvPr>
            <p:ph idx="1"/>
          </p:nvPr>
        </p:nvSpPr>
        <p:spPr>
          <a:xfrm>
            <a:off x="611560" y="1484784"/>
            <a:ext cx="8280920" cy="5112568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2000"/>
              </a:spcAft>
              <a:buFont typeface="Wingdings" pitchFamily="2" charset="2"/>
              <a:buChar char="Ø"/>
              <a:defRPr/>
            </a:pPr>
            <a:endParaRPr lang="ru-RU" sz="2400" dirty="0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79512" y="1340768"/>
            <a:ext cx="8784976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0"/>
              </a:spcBef>
              <a:spcAft>
                <a:spcPts val="2000"/>
              </a:spcAft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Организация профессиональной коммуникации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2420888"/>
            <a:ext cx="8784976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0"/>
              </a:spcBef>
              <a:spcAft>
                <a:spcPts val="2000"/>
              </a:spcAft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Мотивация самообразования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512" y="3501008"/>
            <a:ext cx="8784976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Участие будущих педагогов в олимпиадах, конференциях, конкурсах профессионального мастерства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79512" y="4581128"/>
            <a:ext cx="8784976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0"/>
              </a:spcBef>
              <a:spcAft>
                <a:spcPts val="2000"/>
              </a:spcAft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Психологическое сопровождение деятельности будущих педагогов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79512" y="5661248"/>
            <a:ext cx="8784976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Анализ результативности участия (рефлексия, диагностика, самодиагностика)</a:t>
            </a:r>
          </a:p>
        </p:txBody>
      </p:sp>
    </p:spTree>
    <p:extLst>
      <p:ext uri="{BB962C8B-B14F-4D97-AF65-F5344CB8AC3E}">
        <p14:creationId xmlns:p14="http://schemas.microsoft.com/office/powerpoint/2010/main" xmlns="" val="159203517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6597352"/>
            <a:ext cx="14287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4" cstate="print"/>
          <a:srcRect l="711" t="4362" r="851" b="7301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924721429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6597352"/>
            <a:ext cx="14287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4" cstate="print"/>
          <a:srcRect l="712" t="5109" r="1257" b="5905"/>
          <a:stretch/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9435289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6597352"/>
            <a:ext cx="14287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4" cstate="print"/>
          <a:srcRect t="4361" r="3086" b="4381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87164148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6597352"/>
            <a:ext cx="14287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4" cstate="print"/>
          <a:srcRect t="5109" r="2381" b="8318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113816097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Espace réservé du contenu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1800200"/>
          </a:xfrm>
        </p:spPr>
        <p:txBody>
          <a:bodyPr/>
          <a:lstStyle/>
          <a:p>
            <a:pPr algn="ctr">
              <a:spcBef>
                <a:spcPct val="0"/>
              </a:spcBef>
              <a:buNone/>
            </a:pPr>
            <a:r>
              <a:rPr lang="ru-RU" sz="4800" b="1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Спасибо за внимание!</a:t>
            </a:r>
          </a:p>
          <a:p>
            <a:pPr algn="ctr"/>
            <a:endParaRPr lang="fr-CA" sz="4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3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13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139</Template>
  <TotalTime>593</TotalTime>
  <Words>115</Words>
  <Application>Microsoft Office PowerPoint</Application>
  <PresentationFormat>Экран (4:3)</PresentationFormat>
  <Paragraphs>26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11</vt:i4>
      </vt:variant>
    </vt:vector>
  </HeadingPairs>
  <TitlesOfParts>
    <vt:vector size="13" baseType="lpstr">
      <vt:lpstr>139</vt:lpstr>
      <vt:lpstr>1_139</vt:lpstr>
      <vt:lpstr>Роль конкурсного движения в профессиональном становлении будущих педагогов</vt:lpstr>
      <vt:lpstr>Слайд 2</vt:lpstr>
      <vt:lpstr>Слайд 3</vt:lpstr>
      <vt:lpstr>Слайд 4</vt:lpstr>
      <vt:lpstr>Задачи Школы молодого профессионала:</vt:lpstr>
      <vt:lpstr>Основные направления работы: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деятельности  Государственного образовательного учреждения среднего профессионального образования  «Кемеровский педагогический колледж» по содействию трудоустройству выпускников и адаптации их на рынке труда</dc:title>
  <dc:creator>Ирина</dc:creator>
  <cp:lastModifiedBy>galex</cp:lastModifiedBy>
  <cp:revision>49</cp:revision>
  <dcterms:created xsi:type="dcterms:W3CDTF">2013-03-25T14:29:27Z</dcterms:created>
  <dcterms:modified xsi:type="dcterms:W3CDTF">2017-03-27T01:57:38Z</dcterms:modified>
</cp:coreProperties>
</file>